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54DFAA3-885C-4916-B739-A9E1B0919113}">
  <a:tblStyle styleId="{254DFAA3-885C-4916-B739-A9E1B0919113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a9fb4a168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a9fb4a168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1b8f2ed67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1b8f2ed67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a9fb4a168d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a9fb4a168d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1b8f2ed673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31b8f2ed673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a9fb4a168d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a9fb4a168d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1b8f2ed67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31b8f2ed67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a9fb4a168d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2a9fb4a168d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1b8f2ed673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1b8f2ed673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a9fb4a168d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a9fb4a168d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1b8f2ed673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31b8f2ed673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a9fb4a168d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a9fb4a168d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a9fb4a168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a9fb4a168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31b8f2ed673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31b8f2ed673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a9fb4a168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a9fb4a168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a9fb4a168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a9fb4a168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a9fb4a168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a9fb4a168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a9fb4a168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a9fb4a168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a9fb4a168d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a9fb4a168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a9fb4a168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a9fb4a168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a9fb4a168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a9fb4a168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a9fb4a168d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a9fb4a168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9fb4a168d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9fb4a168d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1b8f2ed673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1b8f2ed673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1b8f2ed673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1b8f2ed673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a9fb4a168d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a9fb4a168d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1b9e3e74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1b9e3e74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1b9e3e744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1b9e3e744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1b9e3e744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1b9e3e744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1b9e3e744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1b9e3e744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1b9e3e744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1b9e3e744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1b9e3e744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1b9e3e744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1b9e3e744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1b9e3e744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a9fb4a168d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a9fb4a168d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1b9e3e744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1b9e3e744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1b9e3e744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1b9e3e744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1b9e3e744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1b9e3e744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1b9e3e744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1b9e3e744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1b9e3e744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1b9e3e744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1b9e3e744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1b9e3e744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1b9e3e744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1b9e3e744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1b9e3e744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1b9e3e744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1b9e3e744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1b9e3e744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1b9e3e744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1b9e3e744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1b6120ae6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1b6120ae6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1b9e3e7446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1b9e3e7446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1b9e3e744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1b9e3e744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1b9e3e744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1b9e3e744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1b9e3e7446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1b9e3e7446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1b9e3e7446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1b9e3e7446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1b9e3e7446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1b9e3e744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1b9e3e7446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1b9e3e7446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1b9e3e7446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1b9e3e7446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1b9e3e7446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1b9e3e7446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1b9e3e7446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1b9e3e7446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1b6120ae6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1b6120ae6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1b9e3e7446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1b9e3e7446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1b9e3e7446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1b9e3e7446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1b9e3e7446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1b9e3e7446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1b9e3e7446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1b9e3e7446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1b9e3e7446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1b9e3e7446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1b9e3e7446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1b9e3e7446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1b9e3e7446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1b9e3e7446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1b9e3e7446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1b9e3e7446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1b9e3e7446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1b9e3e7446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1b9e3e7446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1b9e3e7446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64a2b315e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64a2b315e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1b9e3e7446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1b9e3e7446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1b9e3e7446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1b9e3e7446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1b9e3e7446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1b9e3e7446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1b9e3e7446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1b9e3e7446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1b9e3e7446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1b9e3e7446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1b9e3e7446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1b9e3e7446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1b9e3e7446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1b9e3e7446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1b9e3e7446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1b9e3e7446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1b9e3e7446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1b9e3e7446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1b9e3e7446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1b9e3e7446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a9fb4a168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a9fb4a168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1b9e3e7446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1b9e3e7446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a9fb4a168d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a9fb4a168d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1b8f2ed67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1b8f2ed67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64a2b315ef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64a2b315ef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64a2b315ef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64a2b315ef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64a2b315ef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64a2b315ef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64a2b315ef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64a2b315ef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64a2b315ef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64a2b315ef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64a2b315ef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64a2b315ef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64a2b315ef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64a2b315ef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a9fb4a168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a9fb4a168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64a2b315ef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64a2b315ef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64a2b315ef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64a2b315ef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64a2b315ef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64a2b315ef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64a2b315ef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64a2b315ef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64a2b315ef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64a2b315ef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64a2b315ef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64a2b315ef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1b8f2ed67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1b8f2ed67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1b8f2ed673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1b8f2ed673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64a2b315ef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64a2b315ef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1b8f2ed67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1b8f2ed67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a9fb4a168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a9fb4a168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64a2b315ef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64a2b315ef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1b8f2ed67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1b8f2ed67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64a2b315ef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264a2b315ef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64a2b315ef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64a2b315ef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64a2b315ef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64a2b315ef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64a2b315ef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264a2b315ef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1b8f2ed67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31b8f2ed67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64a2b315ef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264a2b315ef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1b8f2ed673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31b8f2ed67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64a2b315ef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264a2b315ef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80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87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86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77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78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84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85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8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8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render.com/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developers.line.biz/zh-hant/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1.png"/><Relationship Id="rId4" Type="http://schemas.openxmlformats.org/officeDocument/2006/relationships/image" Target="../media/image5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8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1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0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3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1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6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63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79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82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69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72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76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基礎社群互動開發實務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翁俊堯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3863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/>
              <a:t>範例檔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1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https://github.com/yoongjunyao/linebot/tree/main/AudioSendMessage</a:t>
            </a:r>
            <a:endParaRPr/>
          </a:p>
        </p:txBody>
      </p:sp>
      <p:pic>
        <p:nvPicPr>
          <p:cNvPr id="608" name="Google Shape;608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778" y="1659704"/>
            <a:ext cx="5435046" cy="301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3" name="Google Shape;613;p113"/>
          <p:cNvGraphicFramePr/>
          <p:nvPr/>
        </p:nvGraphicFramePr>
        <p:xfrm>
          <a:off x="5632300" y="1662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{254DFAA3-885C-4916-B739-A9E1B0919113}</a:tableStyleId>
              </a:tblPr>
              <a:tblGrid>
                <a:gridCol w="1572750"/>
                <a:gridCol w="1766350"/>
              </a:tblGrid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參數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說明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originalContentUrl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音訊檔案的 URL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duration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音訊的長度（毫秒）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14" name="Google Shape;614;p113"/>
          <p:cNvSpPr txBox="1"/>
          <p:nvPr/>
        </p:nvSpPr>
        <p:spPr>
          <a:xfrm>
            <a:off x="5592050" y="11737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1"/>
                </a:solidFill>
              </a:rPr>
              <a:t>傳送音訊 AudioSendMessage</a:t>
            </a:r>
            <a:endParaRPr/>
          </a:p>
        </p:txBody>
      </p:sp>
      <p:sp>
        <p:nvSpPr>
          <p:cNvPr id="615" name="Google Shape;615;p113"/>
          <p:cNvSpPr txBox="1"/>
          <p:nvPr/>
        </p:nvSpPr>
        <p:spPr>
          <a:xfrm>
            <a:off x="5524775" y="272000"/>
            <a:ext cx="3791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chemeClr val="dk1"/>
                </a:solidFill>
              </a:rPr>
              <a:t>https://campus-studio.com/download/twsong.mp3</a:t>
            </a:r>
            <a:endParaRPr sz="1000"/>
          </a:p>
        </p:txBody>
      </p:sp>
      <p:pic>
        <p:nvPicPr>
          <p:cNvPr id="616" name="Google Shape;616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49951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419600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15"/>
          <p:cNvSpPr txBox="1"/>
          <p:nvPr>
            <p:ph type="title"/>
          </p:nvPr>
        </p:nvSpPr>
        <p:spPr>
          <a:xfrm>
            <a:off x="311700" y="2231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傳送影片VideoSendMessage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/>
              <a:t>範例檔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1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https://github.com/yoongjunyao/linebot/tree/main/VideoSendMessage</a:t>
            </a:r>
            <a:endParaRPr/>
          </a:p>
        </p:txBody>
      </p:sp>
      <p:pic>
        <p:nvPicPr>
          <p:cNvPr id="633" name="Google Shape;633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750" y="1723800"/>
            <a:ext cx="4699750" cy="297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091070" cy="4838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39" name="Google Shape;639;p117"/>
          <p:cNvGraphicFramePr/>
          <p:nvPr/>
        </p:nvGraphicFramePr>
        <p:xfrm>
          <a:off x="5744450" y="2716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{254DFAA3-885C-4916-B739-A9E1B0919113}</a:tableStyleId>
              </a:tblPr>
              <a:tblGrid>
                <a:gridCol w="1590975"/>
                <a:gridCol w="1514000"/>
              </a:tblGrid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參數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說明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originalContentUrl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影片檔案的 URL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previewImageUrl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預覽圖片的 URL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40" name="Google Shape;640;p117"/>
          <p:cNvSpPr txBox="1"/>
          <p:nvPr/>
        </p:nvSpPr>
        <p:spPr>
          <a:xfrm>
            <a:off x="5744450" y="22024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1"/>
                </a:solidFill>
              </a:rPr>
              <a:t>傳送影片 VideoSendMessage</a:t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763" y="142438"/>
            <a:ext cx="4352925" cy="441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19"/>
          <p:cNvSpPr txBox="1"/>
          <p:nvPr>
            <p:ph type="title"/>
          </p:nvPr>
        </p:nvSpPr>
        <p:spPr>
          <a:xfrm>
            <a:off x="311700" y="2231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傳送圖片ImageSendMessage</a:t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範例檔</a:t>
            </a:r>
            <a:endParaRPr/>
          </a:p>
        </p:txBody>
      </p:sp>
      <p:sp>
        <p:nvSpPr>
          <p:cNvPr id="656" name="Google Shape;656;p1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https://github.com/yoongjunyao/linebot/tree/main/ImageSendMessage</a:t>
            </a:r>
            <a:endParaRPr/>
          </a:p>
        </p:txBody>
      </p:sp>
      <p:pic>
        <p:nvPicPr>
          <p:cNvPr id="657" name="Google Shape;657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850" y="1629773"/>
            <a:ext cx="5797475" cy="304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260511" cy="48387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63" name="Google Shape;663;p121"/>
          <p:cNvGraphicFramePr/>
          <p:nvPr/>
        </p:nvGraphicFramePr>
        <p:xfrm>
          <a:off x="5737000" y="205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{254DFAA3-885C-4916-B739-A9E1B0919113}</a:tableStyleId>
              </a:tblPr>
              <a:tblGrid>
                <a:gridCol w="1601750"/>
                <a:gridCol w="1453875"/>
              </a:tblGrid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/>
                        <a:t>參數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000"/>
                        <a:t>說明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originalContentUrl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圖片檔案的 URL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previewImageUrl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/>
                        <a:t>預覽圖片的 URL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64" name="Google Shape;664;p121"/>
          <p:cNvSpPr txBox="1"/>
          <p:nvPr/>
        </p:nvSpPr>
        <p:spPr>
          <a:xfrm>
            <a:off x="5737000" y="15924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zh-TW" sz="1200">
                <a:solidFill>
                  <a:schemeClr val="dk1"/>
                </a:solidFill>
              </a:rPr>
              <a:t>傳送圖片 ImageSendMessage</a:t>
            </a:r>
            <a:endParaRPr b="1"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6434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Google Shape;669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25" y="847650"/>
            <a:ext cx="8839199" cy="266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413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52374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92071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91200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588563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8"/>
          <p:cNvSpPr/>
          <p:nvPr/>
        </p:nvSpPr>
        <p:spPr>
          <a:xfrm>
            <a:off x="2810975" y="1211125"/>
            <a:ext cx="209400" cy="13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05301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9197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4312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大綱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/>
              <a:t>Render </a:t>
            </a:r>
            <a:r>
              <a:rPr lang="zh-TW"/>
              <a:t>簡介與</a:t>
            </a:r>
            <a:r>
              <a:rPr lang="zh-TW"/>
              <a:t>設定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/>
              <a:t>Github 設定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/>
              <a:t>Line bot </a:t>
            </a:r>
            <a:r>
              <a:rPr lang="zh-TW"/>
              <a:t>建立與設定Webhook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/>
              <a:t>部署程式至Render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/>
              <a:t>push message 與回覆 reply message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/>
              <a:t>傳送貼圖 StickerSendMessage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/>
              <a:t>傳送位置 LocationSendMessage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/>
              <a:t>傳送音訊 AudioSendMessage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/>
              <a:t>傳送影片 VideoSendMessage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/>
              <a:t>傳送圖片 ImageSendMessage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/>
          <p:nvPr>
            <p:ph type="title"/>
          </p:nvPr>
        </p:nvSpPr>
        <p:spPr>
          <a:xfrm>
            <a:off x="311700" y="2231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Github 設定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35629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3"/>
          <p:cNvSpPr txBox="1"/>
          <p:nvPr/>
        </p:nvSpPr>
        <p:spPr>
          <a:xfrm>
            <a:off x="231750" y="46276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https://github.com/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4"/>
          <p:cNvSpPr txBox="1"/>
          <p:nvPr>
            <p:ph type="title"/>
          </p:nvPr>
        </p:nvSpPr>
        <p:spPr>
          <a:xfrm>
            <a:off x="311700" y="2231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Line Bot </a:t>
            </a:r>
            <a:r>
              <a:rPr lang="zh-TW"/>
              <a:t>建立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5"/>
          <p:cNvSpPr txBox="1"/>
          <p:nvPr/>
        </p:nvSpPr>
        <p:spPr>
          <a:xfrm>
            <a:off x="142025" y="2840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https://tw.linebiz.com/login/</a:t>
            </a:r>
            <a:endParaRPr/>
          </a:p>
        </p:txBody>
      </p:sp>
      <p:pic>
        <p:nvPicPr>
          <p:cNvPr id="172" name="Google Shape;17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6675"/>
            <a:ext cx="8444910" cy="415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288230" cy="483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60376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359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289329" cy="48387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165025" cy="483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18590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2231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Render </a:t>
            </a:r>
            <a:r>
              <a:rPr lang="zh-TW"/>
              <a:t>簡介與設定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04473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30708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299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3616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6" cy="3732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8632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3794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89633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160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50176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Render</a:t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https://render.com/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Render 是一家提供雲端基礎設施和應用部署服務的公司。它專注於簡化應用程式的部署和管理，特別適合開發者和小型團隊使用。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Render 的平台支援多種技術堆疊和工具，可以用來部署網站、API、資料庫、後端服務等。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3596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7" cy="4102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3752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5"/>
          <p:cNvSpPr txBox="1"/>
          <p:nvPr>
            <p:ph type="title"/>
          </p:nvPr>
        </p:nvSpPr>
        <p:spPr>
          <a:xfrm>
            <a:off x="311700" y="2121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編輯/關閉自動回應訊息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10300"/>
            <a:ext cx="8839197" cy="4210706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56"/>
          <p:cNvSpPr txBox="1"/>
          <p:nvPr/>
        </p:nvSpPr>
        <p:spPr>
          <a:xfrm>
            <a:off x="209325" y="299050"/>
            <a:ext cx="735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登入後，在Accounts就能看見剛剛建立的Channel自動變成了一個官方帳號。</a:t>
            </a:r>
            <a:endParaRPr/>
          </a:p>
        </p:txBody>
      </p:sp>
      <p:cxnSp>
        <p:nvCxnSpPr>
          <p:cNvPr id="279" name="Google Shape;279;p56"/>
          <p:cNvCxnSpPr/>
          <p:nvPr/>
        </p:nvCxnSpPr>
        <p:spPr>
          <a:xfrm flipH="1">
            <a:off x="2497100" y="2160550"/>
            <a:ext cx="799800" cy="336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48805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5" name="Google Shape;285;p57"/>
          <p:cNvCxnSpPr/>
          <p:nvPr/>
        </p:nvCxnSpPr>
        <p:spPr>
          <a:xfrm rot="10800000">
            <a:off x="2504350" y="508525"/>
            <a:ext cx="777600" cy="134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6" name="Google Shape;286;p57"/>
          <p:cNvCxnSpPr/>
          <p:nvPr/>
        </p:nvCxnSpPr>
        <p:spPr>
          <a:xfrm rot="10800000">
            <a:off x="4510800" y="1520675"/>
            <a:ext cx="777600" cy="134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38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99747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422771" cy="4838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2" name="Google Shape;302;p60"/>
          <p:cNvCxnSpPr/>
          <p:nvPr/>
        </p:nvCxnSpPr>
        <p:spPr>
          <a:xfrm flipH="1">
            <a:off x="523450" y="254175"/>
            <a:ext cx="799800" cy="336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2670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8" name="Google Shape;308;p61"/>
          <p:cNvCxnSpPr/>
          <p:nvPr/>
        </p:nvCxnSpPr>
        <p:spPr>
          <a:xfrm flipH="1">
            <a:off x="867350" y="1569950"/>
            <a:ext cx="799800" cy="336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Render 核心特點</a:t>
            </a:r>
            <a:endParaRPr/>
          </a:p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100">
                <a:solidFill>
                  <a:schemeClr val="dk1"/>
                </a:solidFill>
              </a:rPr>
              <a:t>全自動化部署</a:t>
            </a:r>
            <a:br>
              <a:rPr b="1" lang="zh-TW" sz="1100">
                <a:solidFill>
                  <a:schemeClr val="dk1"/>
                </a:solidFill>
              </a:rPr>
            </a:br>
            <a:r>
              <a:rPr lang="zh-TW" sz="1100">
                <a:solidFill>
                  <a:schemeClr val="dk1"/>
                </a:solidFill>
              </a:rPr>
              <a:t>開發者可以將應用程式的程式碼直接連結到 GitHub 或 GitLab，Render 會自動處理部署、擴展和管理。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100">
                <a:solidFill>
                  <a:schemeClr val="dk1"/>
                </a:solidFill>
              </a:rPr>
              <a:t>多種服務支援</a:t>
            </a:r>
            <a:br>
              <a:rPr b="1" lang="zh-TW" sz="1100">
                <a:solidFill>
                  <a:schemeClr val="dk1"/>
                </a:solidFill>
              </a:rPr>
            </a:br>
            <a:r>
              <a:rPr lang="zh-TW" sz="1100">
                <a:solidFill>
                  <a:schemeClr val="dk1"/>
                </a:solidFill>
              </a:rPr>
              <a:t>Render 支援靜態網站、動態應用（如 Node.js、Python、Ruby 等）、Docker 容器以及 PostgreSQL 資料庫等。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100">
                <a:solidFill>
                  <a:schemeClr val="dk1"/>
                </a:solidFill>
              </a:rPr>
              <a:t>彈性計費</a:t>
            </a:r>
            <a:br>
              <a:rPr b="1" lang="zh-TW" sz="1100">
                <a:solidFill>
                  <a:schemeClr val="dk1"/>
                </a:solidFill>
              </a:rPr>
            </a:br>
            <a:r>
              <a:rPr lang="zh-TW" sz="1100">
                <a:solidFill>
                  <a:schemeClr val="dk1"/>
                </a:solidFill>
              </a:rPr>
              <a:t>提供按需計費模式，適合初創企業和個人開發者，同時也能擴展以支持大型應用程式。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100">
                <a:solidFill>
                  <a:schemeClr val="dk1"/>
                </a:solidFill>
              </a:rPr>
              <a:t>高效能與安全性</a:t>
            </a:r>
            <a:br>
              <a:rPr b="1" lang="zh-TW" sz="1100">
                <a:solidFill>
                  <a:schemeClr val="dk1"/>
                </a:solidFill>
              </a:rPr>
            </a:br>
            <a:r>
              <a:rPr lang="zh-TW" sz="1100">
                <a:solidFill>
                  <a:schemeClr val="dk1"/>
                </a:solidFill>
              </a:rPr>
              <a:t>Render 提供內建的 SSL、DDoS 防護和自動擴展功能，讓開發者能專注於程式開發，而無需擔心基礎設施問題。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2355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62"/>
          <p:cNvCxnSpPr/>
          <p:nvPr/>
        </p:nvCxnSpPr>
        <p:spPr>
          <a:xfrm flipH="1">
            <a:off x="2594300" y="2403600"/>
            <a:ext cx="799800" cy="336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4006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0" name="Google Shape;320;p63"/>
          <p:cNvCxnSpPr/>
          <p:nvPr/>
        </p:nvCxnSpPr>
        <p:spPr>
          <a:xfrm flipH="1">
            <a:off x="3326950" y="3607225"/>
            <a:ext cx="799800" cy="336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39986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6" name="Google Shape;326;p64"/>
          <p:cNvCxnSpPr/>
          <p:nvPr/>
        </p:nvCxnSpPr>
        <p:spPr>
          <a:xfrm>
            <a:off x="7513400" y="2250275"/>
            <a:ext cx="388800" cy="426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3879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2098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p66"/>
          <p:cNvCxnSpPr/>
          <p:nvPr/>
        </p:nvCxnSpPr>
        <p:spPr>
          <a:xfrm>
            <a:off x="7513400" y="2250275"/>
            <a:ext cx="388800" cy="426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86839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Line bot 建立完成</a:t>
            </a:r>
            <a:endParaRPr/>
          </a:p>
        </p:txBody>
      </p:sp>
      <p:sp>
        <p:nvSpPr>
          <p:cNvPr id="348" name="Google Shape;348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進入</a:t>
            </a:r>
            <a:r>
              <a:rPr lang="zh-TW" u="sng"/>
              <a:t>LINE Developers頁面</a:t>
            </a:r>
            <a:r>
              <a:rPr lang="zh-TW"/>
              <a:t>(</a:t>
            </a:r>
            <a:r>
              <a:rPr lang="zh-TW">
                <a:solidFill>
                  <a:schemeClr val="hlink"/>
                </a:solidFill>
                <a:uFill>
                  <a:noFill/>
                </a:uFill>
                <a:hlinkClick r:id="rId3"/>
              </a:rPr>
              <a:t>https://developers.line.biz/zh-hant/</a:t>
            </a:r>
            <a:r>
              <a:rPr lang="zh-TW"/>
              <a:t>) 來管理並開發LINE BOT相關程式。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9"/>
          <p:cNvSpPr txBox="1"/>
          <p:nvPr>
            <p:ph type="title"/>
          </p:nvPr>
        </p:nvSpPr>
        <p:spPr>
          <a:xfrm>
            <a:off x="311700" y="2121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加入LINE bot 為好友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/>
              <a:t>Line 官方帳號管理頁面取得 LINE bot 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50" y="1322525"/>
            <a:ext cx="3861365" cy="3820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0" name="Google Shape;360;p70"/>
          <p:cNvCxnSpPr/>
          <p:nvPr/>
        </p:nvCxnSpPr>
        <p:spPr>
          <a:xfrm flipH="1">
            <a:off x="657800" y="1607350"/>
            <a:ext cx="403800" cy="261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61" name="Google Shape;36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3640" y="1401875"/>
            <a:ext cx="4431632" cy="3820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2" name="Google Shape;362;p70"/>
          <p:cNvCxnSpPr/>
          <p:nvPr/>
        </p:nvCxnSpPr>
        <p:spPr>
          <a:xfrm flipH="1">
            <a:off x="6776075" y="2309850"/>
            <a:ext cx="403800" cy="261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550" y="772900"/>
            <a:ext cx="8839199" cy="42377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8" name="Google Shape;368;p71"/>
          <p:cNvCxnSpPr/>
          <p:nvPr/>
        </p:nvCxnSpPr>
        <p:spPr>
          <a:xfrm flipH="1">
            <a:off x="463425" y="1726975"/>
            <a:ext cx="403800" cy="261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9" name="Google Shape;369;p71"/>
          <p:cNvCxnSpPr/>
          <p:nvPr/>
        </p:nvCxnSpPr>
        <p:spPr>
          <a:xfrm flipH="1">
            <a:off x="3643625" y="2275600"/>
            <a:ext cx="403800" cy="261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0" name="Google Shape;370;p71"/>
          <p:cNvSpPr txBox="1"/>
          <p:nvPr>
            <p:ph type="title"/>
          </p:nvPr>
        </p:nvSpPr>
        <p:spPr>
          <a:xfrm>
            <a:off x="311700" y="20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LINE developer 控制台取得 LINE bot 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25" y="-34500"/>
            <a:ext cx="6434251" cy="456497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8"/>
          <p:cNvSpPr txBox="1"/>
          <p:nvPr/>
        </p:nvSpPr>
        <p:spPr>
          <a:xfrm>
            <a:off x="144925" y="4789500"/>
            <a:ext cx="5980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dk1"/>
                </a:solidFill>
              </a:rPr>
              <a:t>https://docs.render.com/render-vs-heroku-comparison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323" y="937575"/>
            <a:ext cx="5349801" cy="4165674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72"/>
          <p:cNvSpPr txBox="1"/>
          <p:nvPr/>
        </p:nvSpPr>
        <p:spPr>
          <a:xfrm>
            <a:off x="448575" y="179425"/>
            <a:ext cx="73266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800">
                <a:solidFill>
                  <a:schemeClr val="dk1"/>
                </a:solidFill>
              </a:rPr>
              <a:t>LINE developer 控制台取得 LINE bot ID (續)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377" name="Google Shape;377;p72"/>
          <p:cNvCxnSpPr/>
          <p:nvPr/>
        </p:nvCxnSpPr>
        <p:spPr>
          <a:xfrm flipH="1">
            <a:off x="3408975" y="1188700"/>
            <a:ext cx="403800" cy="261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8" name="Google Shape;378;p72"/>
          <p:cNvCxnSpPr/>
          <p:nvPr/>
        </p:nvCxnSpPr>
        <p:spPr>
          <a:xfrm flipH="1">
            <a:off x="3090375" y="3195150"/>
            <a:ext cx="403800" cy="261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9" name="Google Shape;379;p72"/>
          <p:cNvCxnSpPr/>
          <p:nvPr/>
        </p:nvCxnSpPr>
        <p:spPr>
          <a:xfrm flipH="1">
            <a:off x="3549300" y="3803575"/>
            <a:ext cx="403800" cy="261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73"/>
          <p:cNvSpPr txBox="1"/>
          <p:nvPr>
            <p:ph type="title"/>
          </p:nvPr>
        </p:nvSpPr>
        <p:spPr>
          <a:xfrm>
            <a:off x="311700" y="2121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Webhook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Webhook</a:t>
            </a:r>
            <a:endParaRPr/>
          </a:p>
        </p:txBody>
      </p:sp>
      <p:sp>
        <p:nvSpPr>
          <p:cNvPr id="390" name="Google Shape;390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應用程式向其他應用程式提供資訊的一種方式。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1" name="Google Shape;39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875" y="1647000"/>
            <a:ext cx="5446050" cy="2999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74"/>
          <p:cNvSpPr txBox="1"/>
          <p:nvPr/>
        </p:nvSpPr>
        <p:spPr>
          <a:xfrm>
            <a:off x="441075" y="4703625"/>
            <a:ext cx="7879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https://medium.com/hookdeck/webhooks-explained-what-are-webhooks-and-how-do-they-work-90c613c055a4</a:t>
            </a:r>
            <a:endParaRPr sz="10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/>
              <a:t>Webhook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當建立Webhook後，讓 Line 聊天的訊息能夠透過Webhook 傳遞到Python程式去做處理。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當使用者在line聊天室裡跟Line bot聊天，會發生以下步驟: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向使用Message API 所建立的line bot 發送訊息。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訊息透過Webhook傳遞到使用者部署Python程式的伺服器。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根據Python程式的邏輯，處理訊息。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透過Webhook回傳結果到Line bot。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Line bot 發送訊息到Line 聊天室裡。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975" y="1064475"/>
            <a:ext cx="6915150" cy="37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76"/>
          <p:cNvSpPr txBox="1"/>
          <p:nvPr/>
        </p:nvSpPr>
        <p:spPr>
          <a:xfrm>
            <a:off x="568175" y="620525"/>
            <a:ext cx="683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以下為Line developer官方網站的Message API的示意圖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7"/>
          <p:cNvSpPr txBox="1"/>
          <p:nvPr/>
        </p:nvSpPr>
        <p:spPr>
          <a:xfrm>
            <a:off x="366325" y="650425"/>
            <a:ext cx="651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以下為發送訊息給Line bot時的示意圖</a:t>
            </a:r>
            <a:endParaRPr/>
          </a:p>
        </p:txBody>
      </p:sp>
      <p:pic>
        <p:nvPicPr>
          <p:cNvPr id="410" name="Google Shape;41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700" y="1203025"/>
            <a:ext cx="6734355" cy="378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Channel secret &amp; Channel access token </a:t>
            </a:r>
            <a:endParaRPr/>
          </a:p>
        </p:txBody>
      </p:sp>
      <p:sp>
        <p:nvSpPr>
          <p:cNvPr id="416" name="Google Shape;416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在 LINE 平台中，Channel secret 和 Channel access token 是兩個重要的</a:t>
            </a:r>
            <a:r>
              <a:rPr lang="zh-TW" u="sng"/>
              <a:t>安全憑證</a:t>
            </a:r>
            <a:r>
              <a:rPr lang="zh-TW"/>
              <a:t>，用於驗證和授權</a:t>
            </a:r>
            <a:r>
              <a:rPr lang="zh-TW" u="sng"/>
              <a:t>應用程式</a:t>
            </a:r>
            <a:r>
              <a:rPr lang="zh-TW"/>
              <a:t>與 </a:t>
            </a:r>
            <a:r>
              <a:rPr lang="zh-TW" u="sng"/>
              <a:t>LINE 平台</a:t>
            </a:r>
            <a:r>
              <a:rPr lang="zh-TW"/>
              <a:t>的互動。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Channel secret : 是一個由 LINE 平台生成的機密字串，用於</a:t>
            </a:r>
            <a:r>
              <a:rPr lang="zh-TW" u="sng"/>
              <a:t>驗證</a:t>
            </a:r>
            <a:r>
              <a:rPr lang="zh-TW"/>
              <a:t>應用程式的身份。當應用程式發送請求到 LINE 平台時，會使用這個密鑰來生成簽名，以確保請求的</a:t>
            </a:r>
            <a:r>
              <a:rPr lang="zh-TW" u="sng"/>
              <a:t>真實性和完整性</a:t>
            </a:r>
            <a:r>
              <a:rPr lang="zh-TW"/>
              <a:t>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Channel access token : 是一個安全權杖，用於授權</a:t>
            </a:r>
            <a:r>
              <a:rPr lang="zh-TW" u="sng"/>
              <a:t>應用程式</a:t>
            </a:r>
            <a:r>
              <a:rPr lang="zh-TW"/>
              <a:t>訪問</a:t>
            </a:r>
            <a:r>
              <a:rPr lang="zh-TW" u="sng"/>
              <a:t> LINE 平台</a:t>
            </a:r>
            <a:r>
              <a:rPr lang="zh-TW"/>
              <a:t>的資源。這個安全權杖允許應用程式使用 LINE 的 Messaging API 來發送訊息、接收事件通知等操作。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825" y="1274149"/>
            <a:ext cx="8123125" cy="36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79"/>
          <p:cNvSpPr txBox="1"/>
          <p:nvPr/>
        </p:nvSpPr>
        <p:spPr>
          <a:xfrm>
            <a:off x="309825" y="508375"/>
            <a:ext cx="75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取得 Line Channel access token 和 Channel secret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/>
              <a:t>取得 Line Channel access token 和 Channel secret</a:t>
            </a:r>
            <a:endParaRPr/>
          </a:p>
        </p:txBody>
      </p:sp>
      <p:pic>
        <p:nvPicPr>
          <p:cNvPr id="428" name="Google Shape;42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09122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/>
              <a:t>取得 Line Channel access token 和 Channel secret</a:t>
            </a:r>
            <a:endParaRPr/>
          </a:p>
        </p:txBody>
      </p:sp>
      <p:pic>
        <p:nvPicPr>
          <p:cNvPr id="434" name="Google Shape;43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83588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90666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82"/>
          <p:cNvSpPr txBox="1"/>
          <p:nvPr>
            <p:ph type="title"/>
          </p:nvPr>
        </p:nvSpPr>
        <p:spPr>
          <a:xfrm>
            <a:off x="311700" y="2231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Github 設定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83"/>
          <p:cNvSpPr txBox="1"/>
          <p:nvPr>
            <p:ph type="title"/>
          </p:nvPr>
        </p:nvSpPr>
        <p:spPr>
          <a:xfrm>
            <a:off x="311700" y="2231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部署程式至Render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下載範例</a:t>
            </a:r>
            <a:endParaRPr/>
          </a:p>
        </p:txBody>
      </p:sp>
      <p:sp>
        <p:nvSpPr>
          <p:cNvPr id="450" name="Google Shape;450;p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chemeClr val="dk1"/>
                </a:solidFill>
              </a:rPr>
              <a:t>https://github.com/yoongjunyao/linebot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51" name="Google Shape;45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71925"/>
            <a:ext cx="5719149" cy="333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67000"/>
            <a:ext cx="8839200" cy="417651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85"/>
          <p:cNvSpPr txBox="1"/>
          <p:nvPr/>
        </p:nvSpPr>
        <p:spPr>
          <a:xfrm>
            <a:off x="152400" y="366325"/>
            <a:ext cx="608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93378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346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457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233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64807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3480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553325" cy="481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2641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3397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3" cy="4698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51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939577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97"/>
          <p:cNvSpPr txBox="1"/>
          <p:nvPr>
            <p:ph type="title"/>
          </p:nvPr>
        </p:nvSpPr>
        <p:spPr>
          <a:xfrm>
            <a:off x="311700" y="2231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push message與回覆reply message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範例檔</a:t>
            </a:r>
            <a:endParaRPr/>
          </a:p>
        </p:txBody>
      </p:sp>
      <p:sp>
        <p:nvSpPr>
          <p:cNvPr id="523" name="Google Shape;523;p98"/>
          <p:cNvSpPr txBox="1"/>
          <p:nvPr/>
        </p:nvSpPr>
        <p:spPr>
          <a:xfrm>
            <a:off x="311700" y="1219575"/>
            <a:ext cx="909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https://github.com/yoongjunyao/linebot/tree/main/push_reply</a:t>
            </a:r>
            <a:endParaRPr sz="1200"/>
          </a:p>
        </p:txBody>
      </p:sp>
      <p:pic>
        <p:nvPicPr>
          <p:cNvPr id="524" name="Google Shape;524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41275"/>
            <a:ext cx="8839201" cy="2728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9" name="Google Shape;529;p99"/>
          <p:cNvGraphicFramePr/>
          <p:nvPr/>
        </p:nvGraphicFramePr>
        <p:xfrm>
          <a:off x="100075" y="533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{254DFAA3-885C-4916-B739-A9E1B0919113}</a:tableStyleId>
              </a:tblPr>
              <a:tblGrid>
                <a:gridCol w="942300"/>
                <a:gridCol w="3693825"/>
              </a:tblGrid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solidFill>
                            <a:schemeClr val="dk1"/>
                          </a:solidFill>
                        </a:rPr>
                        <a:t>參數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>
                          <a:solidFill>
                            <a:schemeClr val="dk1"/>
                          </a:solidFill>
                        </a:rPr>
                        <a:t>說明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to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接收者的 User ID、Group ID 或 Room ID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messages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</a:rPr>
                        <a:t>傳送的訊息內容（訊息物件陣列）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30" name="Google Shape;530;p99"/>
          <p:cNvSpPr txBox="1"/>
          <p:nvPr/>
        </p:nvSpPr>
        <p:spPr>
          <a:xfrm>
            <a:off x="100075" y="1196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dk1"/>
                </a:solidFill>
              </a:rPr>
              <a:t>Push Message</a:t>
            </a:r>
            <a:endParaRPr b="1"/>
          </a:p>
        </p:txBody>
      </p:sp>
      <p:graphicFrame>
        <p:nvGraphicFramePr>
          <p:cNvPr id="531" name="Google Shape;531;p99"/>
          <p:cNvGraphicFramePr/>
          <p:nvPr/>
        </p:nvGraphicFramePr>
        <p:xfrm>
          <a:off x="100075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{254DFAA3-885C-4916-B739-A9E1B0919113}</a:tableStyleId>
              </a:tblPr>
              <a:tblGrid>
                <a:gridCol w="1140975"/>
                <a:gridCol w="3495150"/>
              </a:tblGrid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/>
                        <a:t>參數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/>
                        <a:t>說明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replyToken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回應訊息時所需的 Token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messages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傳送的訊息內容（訊息物件陣列）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32" name="Google Shape;532;p99"/>
          <p:cNvSpPr txBox="1"/>
          <p:nvPr/>
        </p:nvSpPr>
        <p:spPr>
          <a:xfrm>
            <a:off x="100075" y="2108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zh-TW">
                <a:solidFill>
                  <a:schemeClr val="dk1"/>
                </a:solidFill>
              </a:rPr>
              <a:t>Reply Message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0786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350" y="204725"/>
            <a:ext cx="4400550" cy="34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81152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02"/>
          <p:cNvSpPr txBox="1"/>
          <p:nvPr>
            <p:ph type="title"/>
          </p:nvPr>
        </p:nvSpPr>
        <p:spPr>
          <a:xfrm>
            <a:off x="311700" y="2231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傳送貼圖 StickerSendMessage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/>
              <a:t>範例檔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1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https://github.com/yoongjunyao/linebot/tree/main/sticker</a:t>
            </a:r>
            <a:endParaRPr/>
          </a:p>
        </p:txBody>
      </p:sp>
      <p:pic>
        <p:nvPicPr>
          <p:cNvPr id="554" name="Google Shape;554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025" y="1699900"/>
            <a:ext cx="6603626" cy="314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00" y="152400"/>
            <a:ext cx="8114046" cy="48386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60" name="Google Shape;560;p104"/>
          <p:cNvGraphicFramePr/>
          <p:nvPr/>
        </p:nvGraphicFramePr>
        <p:xfrm>
          <a:off x="5950663" y="1565350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{254DFAA3-885C-4916-B739-A9E1B0919113}</a:tableStyleId>
              </a:tblPr>
              <a:tblGrid>
                <a:gridCol w="1085825"/>
                <a:gridCol w="2064250"/>
              </a:tblGrid>
              <a:tr h="245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/>
                        <a:t>參數</a:t>
                      </a:r>
                      <a:endParaRPr b="1" sz="1200"/>
                    </a:p>
                  </a:txBody>
                  <a:tcPr marT="66675" marB="66675" marR="66675" marL="66675">
                    <a:lnL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/>
                        <a:t>說明</a:t>
                      </a:r>
                      <a:endParaRPr b="1" sz="1200"/>
                    </a:p>
                  </a:txBody>
                  <a:tcPr marT="66675" marB="66675" marR="66675" marL="66675">
                    <a:lnL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</a:tr>
              <a:tr h="418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package_id</a:t>
                      </a:r>
                      <a:endParaRPr sz="1200"/>
                    </a:p>
                  </a:txBody>
                  <a:tcPr marT="66675" marB="66675" marR="66675" marL="66675">
                    <a:lnL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表情貼圖所在群組 ID。</a:t>
                      </a:r>
                      <a:endParaRPr sz="1200"/>
                    </a:p>
                  </a:txBody>
                  <a:tcPr marT="66675" marB="66675" marR="66675" marL="66675">
                    <a:lnL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8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sticker_id</a:t>
                      </a:r>
                      <a:endParaRPr sz="1200"/>
                    </a:p>
                  </a:txBody>
                  <a:tcPr marT="66675" marB="66675" marR="66675" marL="66675">
                    <a:lnL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表情貼圖 ID。</a:t>
                      </a:r>
                      <a:endParaRPr sz="1200"/>
                    </a:p>
                  </a:txBody>
                  <a:tcPr marT="66675" marB="66675" marR="66675" marL="66675">
                    <a:lnL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61" name="Google Shape;561;p104"/>
          <p:cNvSpPr txBox="1"/>
          <p:nvPr/>
        </p:nvSpPr>
        <p:spPr>
          <a:xfrm>
            <a:off x="4902975" y="1241013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1"/>
                </a:solidFill>
              </a:rPr>
              <a:t>傳送貼圖 StickerSendMessage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24289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1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https://developers.line.biz/en/docs/messaging-api/sticker-list/#send-sticker</a:t>
            </a:r>
            <a:endParaRPr/>
          </a:p>
        </p:txBody>
      </p:sp>
      <p:sp>
        <p:nvSpPr>
          <p:cNvPr id="572" name="Google Shape;572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stickers </a:t>
            </a:r>
            <a:r>
              <a:rPr lang="zh-TW"/>
              <a:t>官方文件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07"/>
          <p:cNvSpPr txBox="1"/>
          <p:nvPr>
            <p:ph type="title"/>
          </p:nvPr>
        </p:nvSpPr>
        <p:spPr>
          <a:xfrm>
            <a:off x="311700" y="2231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傳送位置LocationSendMessage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範例檔</a:t>
            </a:r>
            <a:endParaRPr/>
          </a:p>
        </p:txBody>
      </p:sp>
      <p:sp>
        <p:nvSpPr>
          <p:cNvPr id="583" name="Google Shape;583;p1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https://github.com/yoongjunyao/linebot/tree/main/location</a:t>
            </a:r>
            <a:endParaRPr/>
          </a:p>
        </p:txBody>
      </p:sp>
      <p:pic>
        <p:nvPicPr>
          <p:cNvPr id="584" name="Google Shape;58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425" y="1613125"/>
            <a:ext cx="5446949" cy="324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132116" cy="4838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90" name="Google Shape;590;p109"/>
          <p:cNvGraphicFramePr/>
          <p:nvPr/>
        </p:nvGraphicFramePr>
        <p:xfrm>
          <a:off x="5643375" y="172982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{254DFAA3-885C-4916-B739-A9E1B0919113}</a:tableStyleId>
              </a:tblPr>
              <a:tblGrid>
                <a:gridCol w="1287300"/>
                <a:gridCol w="1755775"/>
              </a:tblGrid>
              <a:tr h="289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/>
                        <a:t>參數</a:t>
                      </a:r>
                      <a:endParaRPr b="1" sz="1200"/>
                    </a:p>
                  </a:txBody>
                  <a:tcPr marT="66675" marB="66675" marR="66675" marL="66675">
                    <a:lnL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200"/>
                        <a:t>說明</a:t>
                      </a:r>
                      <a:endParaRPr b="1" sz="1200"/>
                    </a:p>
                  </a:txBody>
                  <a:tcPr marT="66675" marB="66675" marR="66675" marL="66675">
                    <a:lnL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</a:tr>
              <a:tr h="289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title</a:t>
                      </a:r>
                      <a:endParaRPr sz="1200"/>
                    </a:p>
                  </a:txBody>
                  <a:tcPr marT="66675" marB="66675" marR="66675" marL="66675">
                    <a:lnL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地圖標題</a:t>
                      </a:r>
                      <a:endParaRPr sz="1200"/>
                    </a:p>
                  </a:txBody>
                  <a:tcPr marT="66675" marB="66675" marR="66675" marL="66675">
                    <a:lnL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9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address</a:t>
                      </a:r>
                      <a:endParaRPr sz="1200"/>
                    </a:p>
                  </a:txBody>
                  <a:tcPr marT="66675" marB="66675" marR="66675" marL="66675">
                    <a:lnL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地址標示</a:t>
                      </a:r>
                      <a:endParaRPr sz="1200"/>
                    </a:p>
                  </a:txBody>
                  <a:tcPr marT="66675" marB="66675" marR="66675" marL="66675">
                    <a:lnL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9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latitude</a:t>
                      </a:r>
                      <a:endParaRPr sz="1200"/>
                    </a:p>
                  </a:txBody>
                  <a:tcPr marT="66675" marB="66675" marR="66675" marL="66675">
                    <a:lnL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緯度</a:t>
                      </a:r>
                      <a:endParaRPr sz="1200"/>
                    </a:p>
                  </a:txBody>
                  <a:tcPr marT="66675" marB="66675" marR="66675" marL="66675">
                    <a:lnL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6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longitude</a:t>
                      </a:r>
                      <a:endParaRPr sz="1200"/>
                    </a:p>
                  </a:txBody>
                  <a:tcPr marT="66675" marB="66675" marR="66675" marL="66675">
                    <a:lnL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經度</a:t>
                      </a:r>
                      <a:endParaRPr sz="1200"/>
                    </a:p>
                  </a:txBody>
                  <a:tcPr marT="66675" marB="66675" marR="66675" marL="66675">
                    <a:lnL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AAAA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91" name="Google Shape;591;p109"/>
          <p:cNvSpPr txBox="1"/>
          <p:nvPr/>
        </p:nvSpPr>
        <p:spPr>
          <a:xfrm>
            <a:off x="5643375" y="12111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1"/>
                </a:solidFill>
              </a:rPr>
              <a:t>傳送位置 LocationSendMessage</a:t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381500" cy="31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11"/>
          <p:cNvSpPr txBox="1"/>
          <p:nvPr>
            <p:ph type="title"/>
          </p:nvPr>
        </p:nvSpPr>
        <p:spPr>
          <a:xfrm>
            <a:off x="311700" y="2231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傳送音訊AudioSendMessage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